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0" r:id="rId4"/>
    <p:sldId id="261" r:id="rId5"/>
    <p:sldId id="262" r:id="rId6"/>
    <p:sldId id="263" r:id="rId7"/>
    <p:sldId id="264" r:id="rId8"/>
    <p:sldId id="265" r:id="rId9"/>
    <p:sldId id="266"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81" d="100"/>
          <a:sy n="81" d="100"/>
        </p:scale>
        <p:origin x="-78" y="-6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it-IT" smtClean="0"/>
              <a:t>Fare clic per modificare lo stile del titolo</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397E0307-B85C-446A-8EF0-0407D435D787}" type="datetimeFigureOut">
              <a:rPr lang="en-US" dirty="0"/>
              <a:pPr/>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8BD862E7-95FA-4FC4-9EC5-DDBFA8DC7417}" type="datetimeFigureOut">
              <a:rPr lang="en-US" dirty="0"/>
              <a:pPr/>
              <a:t>5/18/2020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8DB987F2-A784-4F72-BB57-0E9EACDE722E}" type="datetimeFigureOut">
              <a:rPr lang="en-US" dirty="0"/>
              <a:pPr/>
              <a:t>5/18/2020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it-IT" smtClean="0"/>
              <a:t>Fare clic per modificare lo stile del titolo</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40BBD51E-4B19-444E-85C0-DBD7EB6263F4}" type="datetimeFigureOut">
              <a:rPr lang="en-US" dirty="0"/>
              <a:pPr/>
              <a:t>5/18/2020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pPr/>
              <a:t>‹N›</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F0D7255A-4AD5-4D3E-9A0A-689DA3BA976C}" type="datetimeFigureOut">
              <a:rPr lang="en-US" dirty="0"/>
              <a:pPr/>
              <a:t>5/18/2020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it-IT" smtClean="0"/>
              <a:t>Fare clic per modificare lo stile del titolo</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3" name="Date Placeholder 2"/>
          <p:cNvSpPr>
            <a:spLocks noGrp="1"/>
          </p:cNvSpPr>
          <p:nvPr>
            <p:ph type="dt" sz="half" idx="10"/>
          </p:nvPr>
        </p:nvSpPr>
        <p:spPr/>
        <p:txBody>
          <a:bodyPr/>
          <a:lstStyle/>
          <a:p>
            <a:fld id="{3EE0AD15-87AC-45B2-9EE5-8D165AF83CD7}" type="datetimeFigureOut">
              <a:rPr lang="en-US" dirty="0"/>
              <a:pPr/>
              <a:t>5/18/2020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it-IT" smtClean="0"/>
              <a:t>Fare clic per modificare lo stile del titolo</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3" name="Date Placeholder 2"/>
          <p:cNvSpPr>
            <a:spLocks noGrp="1"/>
          </p:cNvSpPr>
          <p:nvPr>
            <p:ph type="dt" sz="half" idx="10"/>
          </p:nvPr>
        </p:nvSpPr>
        <p:spPr/>
        <p:txBody>
          <a:bodyPr/>
          <a:lstStyle/>
          <a:p>
            <a:fld id="{FCC40CCD-F0D6-4CC2-A4C8-2D7D0D875F02}" type="datetimeFigureOut">
              <a:rPr lang="en-US" dirty="0"/>
              <a:pPr/>
              <a:t>5/18/2020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3CFE2CC-454D-4466-AC55-B86DA0A87BAE}" type="datetimeFigureOut">
              <a:rPr lang="en-US" dirty="0"/>
              <a:pPr/>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B647B1BF-4039-460D-A637-65428CBD720E}" type="datetimeFigureOut">
              <a:rPr lang="en-US" dirty="0"/>
              <a:pPr/>
              <a:t>5/18/2020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AAA39ACE-9343-4EBE-B5CA-AEA240A1DC53}" type="datetimeFigureOut">
              <a:rPr lang="en-US" dirty="0"/>
              <a:pPr/>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C9A00F7B-89C5-4DF7-A309-6263220147D4}" type="datetimeFigureOut">
              <a:rPr lang="en-US" dirty="0"/>
              <a:pPr/>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449C95DE-FD64-4606-AE61-EC1136867CC6}" type="datetimeFigureOut">
              <a:rPr lang="en-US" dirty="0"/>
              <a:pPr/>
              <a:t>5/18/2020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Content Placeholder 3"/>
          <p:cNvSpPr>
            <a:spLocks noGrp="1"/>
          </p:cNvSpPr>
          <p:nvPr>
            <p:ph sz="half" idx="2"/>
          </p:nvPr>
        </p:nvSpPr>
        <p:spPr>
          <a:xfrm>
            <a:off x="680322" y="3030008"/>
            <a:ext cx="4698355" cy="2906179"/>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Content Placeholder 5"/>
          <p:cNvSpPr>
            <a:spLocks noGrp="1"/>
          </p:cNvSpPr>
          <p:nvPr>
            <p:ph sz="quarter" idx="4"/>
          </p:nvPr>
        </p:nvSpPr>
        <p:spPr>
          <a:xfrm>
            <a:off x="5594123" y="3030008"/>
            <a:ext cx="4700059" cy="2906179"/>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5DEB0BBD-30FE-4CF1-900A-0C45149F8AF8}" type="datetimeFigureOut">
              <a:rPr lang="en-US" dirty="0"/>
              <a:pPr/>
              <a:t>5/18/2020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B91A5F7F-3E81-4C65-A4D1-CB62D5B9DB91}" type="datetimeFigureOut">
              <a:rPr lang="en-US" dirty="0"/>
              <a:pPr/>
              <a:t>5/18/2020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77ECC86-1672-4627-AEFE-EC5485C73905}" type="datetimeFigureOut">
              <a:rPr lang="en-US" dirty="0"/>
              <a:pPr/>
              <a:t>5/18/2020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it-IT" smtClean="0"/>
              <a:t>Fare clic per modificare lo stile del titolo</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3CDCB01F-D966-4C62-B900-0BE008A90C98}" type="datetimeFigureOut">
              <a:rPr lang="en-US" dirty="0"/>
              <a:pPr/>
              <a:t>5/18/2020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5E73A0EA-7DC7-4964-BB97-B173EF3B859A}" type="datetimeFigureOut">
              <a:rPr lang="en-US" dirty="0"/>
              <a:pPr/>
              <a:t>5/18/2020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0EF52CC-F3D9-41D4-BCE4-C208E61A3F31}" type="datetimeFigureOut">
              <a:rPr lang="en-US" dirty="0"/>
              <a:pPr/>
              <a:t>5/18/2020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0322" y="2844799"/>
            <a:ext cx="8144134" cy="1261979"/>
          </a:xfrm>
        </p:spPr>
        <p:txBody>
          <a:bodyPr/>
          <a:lstStyle/>
          <a:p>
            <a:r>
              <a:rPr lang="it-IT" dirty="0" smtClean="0"/>
              <a:t>LA CALABRIA</a:t>
            </a:r>
            <a:endParaRPr lang="it-IT" dirty="0"/>
          </a:p>
        </p:txBody>
      </p:sp>
      <p:sp>
        <p:nvSpPr>
          <p:cNvPr id="3" name="Sottotitolo 2"/>
          <p:cNvSpPr>
            <a:spLocks noGrp="1"/>
          </p:cNvSpPr>
          <p:nvPr>
            <p:ph type="subTitle" idx="1"/>
          </p:nvPr>
        </p:nvSpPr>
        <p:spPr/>
        <p:txBody>
          <a:bodyPr/>
          <a:lstStyle/>
          <a:p>
            <a:r>
              <a:rPr lang="it-IT" dirty="0" smtClean="0"/>
              <a:t>CULLA DELLA VITA</a:t>
            </a:r>
            <a:endParaRPr lang="it-IT" dirty="0"/>
          </a:p>
        </p:txBody>
      </p:sp>
    </p:spTree>
    <p:extLst>
      <p:ext uri="{BB962C8B-B14F-4D97-AF65-F5344CB8AC3E}">
        <p14:creationId xmlns="" xmlns:p14="http://schemas.microsoft.com/office/powerpoint/2010/main" val="221299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smtClean="0"/>
              <a:t>La regione</a:t>
            </a:r>
            <a:endParaRPr lang="it-IT" dirty="0"/>
          </a:p>
        </p:txBody>
      </p:sp>
      <p:pic>
        <p:nvPicPr>
          <p:cNvPr id="8" name="Segnaposto contenuto 7" descr="&lt;strong&gt;Calabria&lt;/strong&gt; - Wikipedia"/>
          <p:cNvPicPr>
            <a:picLocks noGrp="1" noChangeAspect="1"/>
          </p:cNvPicPr>
          <p:nvPr>
            <p:ph sz="half" idx="1"/>
          </p:nvPr>
        </p:nvPicPr>
        <p:blipFill>
          <a:blip r:embed="rId2">
            <a:extLst>
              <a:ext uri="{28A0092B-C50C-407E-A947-70E740481C1C}">
                <a14:useLocalDpi xmlns="" xmlns:a14="http://schemas.microsoft.com/office/drawing/2010/main" val="0"/>
              </a:ext>
            </a:extLst>
          </a:blip>
          <a:stretch>
            <a:fillRect/>
          </a:stretch>
        </p:blipFill>
        <p:spPr>
          <a:xfrm>
            <a:off x="307498" y="2519680"/>
            <a:ext cx="3593942" cy="3190239"/>
          </a:xfrm>
        </p:spPr>
      </p:pic>
      <p:sp>
        <p:nvSpPr>
          <p:cNvPr id="7" name="Segnaposto contenuto 6"/>
          <p:cNvSpPr>
            <a:spLocks noGrp="1"/>
          </p:cNvSpPr>
          <p:nvPr>
            <p:ph sz="half" idx="2"/>
          </p:nvPr>
        </p:nvSpPr>
        <p:spPr>
          <a:xfrm>
            <a:off x="4410868" y="2336872"/>
            <a:ext cx="7252811" cy="4521127"/>
          </a:xfrm>
        </p:spPr>
        <p:txBody>
          <a:bodyPr>
            <a:normAutofit lnSpcReduction="10000"/>
          </a:bodyPr>
          <a:lstStyle/>
          <a:p>
            <a:r>
              <a:rPr lang="it-IT" dirty="0" smtClean="0"/>
              <a:t>La Calabria è la punta della nostra penisola, circondata da mar Mediterraneo, mar Tirreno e mar Ionio .La punta dello stivale si affaccia sullo stretto di Messina.</a:t>
            </a:r>
          </a:p>
          <a:p>
            <a:r>
              <a:rPr lang="it-IT" dirty="0" smtClean="0"/>
              <a:t>L</a:t>
            </a:r>
            <a:r>
              <a:rPr lang="it-IT" dirty="0" smtClean="0"/>
              <a:t>e </a:t>
            </a:r>
            <a:r>
              <a:rPr lang="it-IT" dirty="0" smtClean="0"/>
              <a:t>sue magnifiche vette come il monte Pollino nella Sila e </a:t>
            </a:r>
            <a:r>
              <a:rPr lang="it-IT" dirty="0" smtClean="0"/>
              <a:t>nell’Aspromonte </a:t>
            </a:r>
            <a:r>
              <a:rPr lang="it-IT" dirty="0" smtClean="0"/>
              <a:t>, i suoi fiumi hanno una scarsa rilevanza i due fiumi Neto e Crati sono gli unici con un corso d’acqua regolare tutto l’anno.</a:t>
            </a:r>
          </a:p>
          <a:p>
            <a:r>
              <a:rPr lang="it-IT" dirty="0" smtClean="0"/>
              <a:t>Il capoluogo è Catanzaro e la città più popolosa è Reggio Calabria, i centri principali sono Cosenza</a:t>
            </a:r>
            <a:r>
              <a:rPr lang="it-IT" dirty="0" smtClean="0"/>
              <a:t>, </a:t>
            </a:r>
            <a:r>
              <a:rPr lang="it-IT" dirty="0" err="1" smtClean="0"/>
              <a:t>Corigliano-Rossano</a:t>
            </a:r>
            <a:r>
              <a:rPr lang="it-IT" dirty="0" smtClean="0"/>
              <a:t>, Lamezia Terme e Crotone (una delle nuove province insieme a Vibo Valentia)</a:t>
            </a:r>
            <a:endParaRPr lang="it-IT" dirty="0"/>
          </a:p>
        </p:txBody>
      </p:sp>
    </p:spTree>
    <p:extLst>
      <p:ext uri="{BB962C8B-B14F-4D97-AF65-F5344CB8AC3E}">
        <p14:creationId xmlns="" xmlns:p14="http://schemas.microsoft.com/office/powerpoint/2010/main" val="3223733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L’agricoltura e l’allevamento</a:t>
            </a:r>
            <a:endParaRPr lang="it-IT" dirty="0"/>
          </a:p>
        </p:txBody>
      </p:sp>
      <p:pic>
        <p:nvPicPr>
          <p:cNvPr id="5" name="Segnaposto contenuto 4" descr="Pubblicato l'elenco dei &lt;strong&gt;prodotti&lt;/strong&gt; Dop e Igp italiani"/>
          <p:cNvPicPr>
            <a:picLocks noGrp="1" noChangeAspect="1"/>
          </p:cNvPicPr>
          <p:nvPr>
            <p:ph sz="half" idx="1"/>
          </p:nvPr>
        </p:nvPicPr>
        <p:blipFill>
          <a:blip r:embed="rId2">
            <a:extLst>
              <a:ext uri="{28A0092B-C50C-407E-A947-70E740481C1C}">
                <a14:useLocalDpi xmlns="" xmlns:a14="http://schemas.microsoft.com/office/drawing/2010/main" val="0"/>
              </a:ext>
            </a:extLst>
          </a:blip>
          <a:stretch>
            <a:fillRect/>
          </a:stretch>
        </p:blipFill>
        <p:spPr>
          <a:xfrm>
            <a:off x="681038" y="3063116"/>
            <a:ext cx="4697412" cy="2146231"/>
          </a:xfrm>
        </p:spPr>
      </p:pic>
      <p:sp>
        <p:nvSpPr>
          <p:cNvPr id="4" name="Segnaposto contenuto 3"/>
          <p:cNvSpPr>
            <a:spLocks noGrp="1"/>
          </p:cNvSpPr>
          <p:nvPr>
            <p:ph sz="half" idx="2"/>
          </p:nvPr>
        </p:nvSpPr>
        <p:spPr>
          <a:xfrm>
            <a:off x="5487251" y="2235200"/>
            <a:ext cx="6455638" cy="3700689"/>
          </a:xfrm>
        </p:spPr>
        <p:txBody>
          <a:bodyPr>
            <a:normAutofit lnSpcReduction="10000"/>
          </a:bodyPr>
          <a:lstStyle/>
          <a:p>
            <a:r>
              <a:rPr lang="it-IT" dirty="0" smtClean="0"/>
              <a:t>La produzione più diffusa è l’agricoltura di olivi e agrumi.</a:t>
            </a:r>
          </a:p>
          <a:p>
            <a:r>
              <a:rPr lang="it-IT" dirty="0" smtClean="0"/>
              <a:t>Le piante tipiche della regione sono la liquirizia, il bergamotto, rosmarino e gelsomino e la ormai famosa cipolla rossa di Tropea.</a:t>
            </a:r>
          </a:p>
          <a:p>
            <a:r>
              <a:rPr lang="it-IT" dirty="0" smtClean="0"/>
              <a:t>La pesca è limitata, tra Palmi e scilla si è caratterizzata la pesca del pescespada.</a:t>
            </a:r>
          </a:p>
          <a:p>
            <a:r>
              <a:rPr lang="it-IT" dirty="0" smtClean="0"/>
              <a:t>Molto praticata l’allevamento di ovini e caprini nelle aree dell’entroterra</a:t>
            </a:r>
          </a:p>
        </p:txBody>
      </p:sp>
    </p:spTree>
    <p:extLst>
      <p:ext uri="{BB962C8B-B14F-4D97-AF65-F5344CB8AC3E}">
        <p14:creationId xmlns="" xmlns:p14="http://schemas.microsoft.com/office/powerpoint/2010/main" val="3353830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cultura</a:t>
            </a:r>
            <a:endParaRPr lang="it-IT" dirty="0"/>
          </a:p>
        </p:txBody>
      </p:sp>
      <p:pic>
        <p:nvPicPr>
          <p:cNvPr id="5" name="Segnaposto contenuto 4"/>
          <p:cNvPicPr>
            <a:picLocks noGrp="1" noChangeAspect="1"/>
          </p:cNvPicPr>
          <p:nvPr>
            <p:ph sz="half" idx="1"/>
          </p:nvPr>
        </p:nvPicPr>
        <p:blipFill>
          <a:blip r:embed="rId2">
            <a:extLst>
              <a:ext uri="{28A0092B-C50C-407E-A947-70E740481C1C}">
                <a14:useLocalDpi xmlns="" xmlns:a14="http://schemas.microsoft.com/office/drawing/2010/main" val="0"/>
              </a:ext>
            </a:extLst>
          </a:blip>
          <a:stretch>
            <a:fillRect/>
          </a:stretch>
        </p:blipFill>
        <p:spPr>
          <a:xfrm>
            <a:off x="182880" y="2676244"/>
            <a:ext cx="2763520" cy="2606956"/>
          </a:xfrm>
        </p:spPr>
      </p:pic>
      <p:sp>
        <p:nvSpPr>
          <p:cNvPr id="4" name="Segnaposto contenuto 3"/>
          <p:cNvSpPr>
            <a:spLocks noGrp="1"/>
          </p:cNvSpPr>
          <p:nvPr>
            <p:ph sz="half" idx="2"/>
          </p:nvPr>
        </p:nvSpPr>
        <p:spPr>
          <a:xfrm>
            <a:off x="2946400" y="2336873"/>
            <a:ext cx="8900160" cy="3599316"/>
          </a:xfrm>
        </p:spPr>
        <p:txBody>
          <a:bodyPr/>
          <a:lstStyle/>
          <a:p>
            <a:r>
              <a:rPr lang="it-IT" dirty="0" smtClean="0"/>
              <a:t>Una regione tutta da scoprire , una storia che puoi trovare ovunque si psi l’occhio</a:t>
            </a:r>
            <a:r>
              <a:rPr lang="it-IT" dirty="0" smtClean="0"/>
              <a:t>. la </a:t>
            </a:r>
            <a:r>
              <a:rPr lang="it-IT" dirty="0"/>
              <a:t>C</a:t>
            </a:r>
            <a:r>
              <a:rPr lang="it-IT" dirty="0" smtClean="0"/>
              <a:t>alabria museo a cielo aperto possiamo trovare :</a:t>
            </a:r>
          </a:p>
          <a:p>
            <a:r>
              <a:rPr lang="it-IT" dirty="0" smtClean="0"/>
              <a:t>Come la </a:t>
            </a:r>
            <a:r>
              <a:rPr lang="it-IT" dirty="0" smtClean="0"/>
              <a:t>chiesa di Santa Maria che si trova a Tropea.</a:t>
            </a:r>
          </a:p>
          <a:p>
            <a:r>
              <a:rPr lang="it-IT" dirty="0" smtClean="0"/>
              <a:t>La Cattolica di stilo candidata all’elenco dell’UNESCO.</a:t>
            </a:r>
            <a:endParaRPr lang="it-IT" dirty="0"/>
          </a:p>
          <a:p>
            <a:r>
              <a:rPr lang="it-IT" dirty="0" smtClean="0"/>
              <a:t>I Bronzi di Riace.</a:t>
            </a:r>
          </a:p>
          <a:p>
            <a:r>
              <a:rPr lang="it-IT" dirty="0" smtClean="0"/>
              <a:t>La tomba dimenticata.</a:t>
            </a:r>
          </a:p>
          <a:p>
            <a:r>
              <a:rPr lang="it-IT" dirty="0" smtClean="0"/>
              <a:t>E  queste sono solo alcune delle meraviglie che offre.</a:t>
            </a:r>
          </a:p>
          <a:p>
            <a:pPr marL="0" indent="0">
              <a:buNone/>
            </a:pPr>
            <a:endParaRPr lang="it-IT" dirty="0" smtClean="0"/>
          </a:p>
          <a:p>
            <a:endParaRPr lang="it-IT" dirty="0"/>
          </a:p>
        </p:txBody>
      </p:sp>
    </p:spTree>
    <p:extLst>
      <p:ext uri="{BB962C8B-B14F-4D97-AF65-F5344CB8AC3E}">
        <p14:creationId xmlns="" xmlns:p14="http://schemas.microsoft.com/office/powerpoint/2010/main" val="696501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Spiagge</a:t>
            </a:r>
            <a:endParaRPr lang="it-IT" dirty="0"/>
          </a:p>
        </p:txBody>
      </p:sp>
      <p:pic>
        <p:nvPicPr>
          <p:cNvPr id="5" name="Segnaposto contenuto 4" descr="Vibo Valentia Marina rentals for your vacations with IHA ..."/>
          <p:cNvPicPr>
            <a:picLocks noGrp="1" noChangeAspect="1"/>
          </p:cNvPicPr>
          <p:nvPr>
            <p:ph sz="half" idx="1"/>
          </p:nvPr>
        </p:nvPicPr>
        <p:blipFill>
          <a:blip r:embed="rId2">
            <a:extLst>
              <a:ext uri="{28A0092B-C50C-407E-A947-70E740481C1C}">
                <a14:useLocalDpi xmlns="" xmlns:a14="http://schemas.microsoft.com/office/drawing/2010/main" val="0"/>
              </a:ext>
            </a:extLst>
          </a:blip>
          <a:stretch>
            <a:fillRect/>
          </a:stretch>
        </p:blipFill>
        <p:spPr>
          <a:xfrm>
            <a:off x="681038" y="2374702"/>
            <a:ext cx="4697412" cy="3523059"/>
          </a:xfrm>
        </p:spPr>
      </p:pic>
      <p:sp>
        <p:nvSpPr>
          <p:cNvPr id="4" name="Segnaposto contenuto 3"/>
          <p:cNvSpPr>
            <a:spLocks noGrp="1"/>
          </p:cNvSpPr>
          <p:nvPr>
            <p:ph sz="half" idx="2"/>
          </p:nvPr>
        </p:nvSpPr>
        <p:spPr>
          <a:xfrm>
            <a:off x="5594122" y="2336873"/>
            <a:ext cx="6272757" cy="3599316"/>
          </a:xfrm>
        </p:spPr>
        <p:txBody>
          <a:bodyPr/>
          <a:lstStyle/>
          <a:p>
            <a:r>
              <a:rPr lang="it-IT" dirty="0" smtClean="0"/>
              <a:t>Le spiagge più rinomate sono quella di Tropea, Pizzo, </a:t>
            </a:r>
            <a:r>
              <a:rPr lang="it-IT" dirty="0"/>
              <a:t>P</a:t>
            </a:r>
            <a:r>
              <a:rPr lang="it-IT" dirty="0" smtClean="0"/>
              <a:t>raia a mare e Capo Vaticano.</a:t>
            </a:r>
          </a:p>
          <a:p>
            <a:r>
              <a:rPr lang="it-IT" dirty="0" smtClean="0"/>
              <a:t>Acqua cristallina spiagge da sogno .</a:t>
            </a:r>
          </a:p>
          <a:p>
            <a:r>
              <a:rPr lang="it-IT" dirty="0" smtClean="0"/>
              <a:t>Possibilità per tutti i gusti spiagge dalla sabia finissima fino ad arrivare agli scogli.</a:t>
            </a:r>
          </a:p>
          <a:p>
            <a:r>
              <a:rPr lang="it-IT" dirty="0" smtClean="0"/>
              <a:t>Mare da far invidia alle M</a:t>
            </a:r>
            <a:r>
              <a:rPr lang="it-IT" dirty="0" smtClean="0"/>
              <a:t>aldive</a:t>
            </a:r>
            <a:r>
              <a:rPr lang="it-IT" dirty="0" smtClean="0"/>
              <a:t>.</a:t>
            </a:r>
            <a:endParaRPr lang="it-IT" dirty="0"/>
          </a:p>
        </p:txBody>
      </p:sp>
    </p:spTree>
    <p:extLst>
      <p:ext uri="{BB962C8B-B14F-4D97-AF65-F5344CB8AC3E}">
        <p14:creationId xmlns="" xmlns:p14="http://schemas.microsoft.com/office/powerpoint/2010/main" val="4250091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cucina</a:t>
            </a:r>
            <a:endParaRPr lang="it-IT" dirty="0"/>
          </a:p>
        </p:txBody>
      </p:sp>
      <p:pic>
        <p:nvPicPr>
          <p:cNvPr id="5" name="Segnaposto contenuto 4" descr="Sagra della ‘nduja | Zero"/>
          <p:cNvPicPr>
            <a:picLocks noGrp="1" noChangeAspect="1"/>
          </p:cNvPicPr>
          <p:nvPr>
            <p:ph sz="half" idx="1"/>
          </p:nvPr>
        </p:nvPicPr>
        <p:blipFill>
          <a:blip r:embed="rId2">
            <a:extLst>
              <a:ext uri="{28A0092B-C50C-407E-A947-70E740481C1C}">
                <a14:useLocalDpi xmlns="" xmlns:a14="http://schemas.microsoft.com/office/drawing/2010/main" val="0"/>
              </a:ext>
            </a:extLst>
          </a:blip>
          <a:stretch>
            <a:fillRect/>
          </a:stretch>
        </p:blipFill>
        <p:spPr>
          <a:xfrm>
            <a:off x="681038" y="2565534"/>
            <a:ext cx="4697412" cy="3141394"/>
          </a:xfrm>
        </p:spPr>
      </p:pic>
      <p:sp>
        <p:nvSpPr>
          <p:cNvPr id="4" name="Segnaposto contenuto 3"/>
          <p:cNvSpPr>
            <a:spLocks noGrp="1"/>
          </p:cNvSpPr>
          <p:nvPr>
            <p:ph sz="half" idx="2"/>
          </p:nvPr>
        </p:nvSpPr>
        <p:spPr/>
        <p:txBody>
          <a:bodyPr/>
          <a:lstStyle/>
          <a:p>
            <a:r>
              <a:rPr lang="it-IT" dirty="0" smtClean="0"/>
              <a:t>Da provare in assoluto è ‘</a:t>
            </a:r>
            <a:r>
              <a:rPr lang="it-IT" dirty="0" err="1" smtClean="0"/>
              <a:t>nduja</a:t>
            </a:r>
            <a:r>
              <a:rPr lang="it-IT" dirty="0" smtClean="0"/>
              <a:t> e peperoncino oltre anche alle sardelle, </a:t>
            </a:r>
            <a:r>
              <a:rPr lang="it-IT" dirty="0" err="1" smtClean="0"/>
              <a:t>cuccìa</a:t>
            </a:r>
            <a:r>
              <a:rPr lang="it-IT" dirty="0" smtClean="0"/>
              <a:t>, </a:t>
            </a:r>
            <a:r>
              <a:rPr lang="it-IT" dirty="0" err="1" smtClean="0"/>
              <a:t>frittola</a:t>
            </a:r>
            <a:r>
              <a:rPr lang="it-IT" dirty="0" smtClean="0"/>
              <a:t> ecc..</a:t>
            </a:r>
          </a:p>
          <a:p>
            <a:r>
              <a:rPr lang="it-IT" dirty="0" smtClean="0"/>
              <a:t> Vini come il Cirò, </a:t>
            </a:r>
            <a:r>
              <a:rPr lang="it-IT" dirty="0" err="1"/>
              <a:t>M</a:t>
            </a:r>
            <a:r>
              <a:rPr lang="it-IT" dirty="0" err="1" smtClean="0"/>
              <a:t>agliacco</a:t>
            </a:r>
            <a:r>
              <a:rPr lang="it-IT" dirty="0" smtClean="0"/>
              <a:t> ecc..</a:t>
            </a:r>
          </a:p>
          <a:p>
            <a:r>
              <a:rPr lang="it-IT" dirty="0" smtClean="0"/>
              <a:t>Pecorino del monte Poro, Caciocavallo di Ciminà ecc..</a:t>
            </a:r>
          </a:p>
          <a:p>
            <a:r>
              <a:rPr lang="it-IT" dirty="0" smtClean="0"/>
              <a:t>Un percorso enogastronomico da fare in assoluto.</a:t>
            </a:r>
            <a:endParaRPr lang="it-IT" dirty="0"/>
          </a:p>
        </p:txBody>
      </p:sp>
    </p:spTree>
    <p:extLst>
      <p:ext uri="{BB962C8B-B14F-4D97-AF65-F5344CB8AC3E}">
        <p14:creationId xmlns="" xmlns:p14="http://schemas.microsoft.com/office/powerpoint/2010/main" val="1869502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Curiosità sulla Calabria</a:t>
            </a:r>
            <a:endParaRPr lang="it-IT" dirty="0"/>
          </a:p>
        </p:txBody>
      </p:sp>
      <p:sp>
        <p:nvSpPr>
          <p:cNvPr id="3" name="Segnaposto contenuto 2"/>
          <p:cNvSpPr>
            <a:spLocks noGrp="1"/>
          </p:cNvSpPr>
          <p:nvPr>
            <p:ph sz="half" idx="1"/>
          </p:nvPr>
        </p:nvSpPr>
        <p:spPr>
          <a:xfrm>
            <a:off x="680320" y="2336872"/>
            <a:ext cx="4698358" cy="4368727"/>
          </a:xfrm>
        </p:spPr>
        <p:txBody>
          <a:bodyPr/>
          <a:lstStyle/>
          <a:p>
            <a:pPr marL="0" indent="0">
              <a:buNone/>
            </a:pPr>
            <a:r>
              <a:rPr lang="it-IT" dirty="0" smtClean="0"/>
              <a:t>La Pietra del Diavolo una leggenda </a:t>
            </a:r>
            <a:r>
              <a:rPr lang="it-IT" dirty="0" smtClean="0"/>
              <a:t>narra che </a:t>
            </a:r>
            <a:r>
              <a:rPr lang="it-IT" dirty="0" smtClean="0"/>
              <a:t>il monte che sovrasta Palmi un uomo con volto nero si presentò al Santo Elia quest’uomo era il diavolo</a:t>
            </a:r>
            <a:r>
              <a:rPr lang="it-IT" dirty="0" smtClean="0"/>
              <a:t>. Il </a:t>
            </a:r>
            <a:r>
              <a:rPr lang="it-IT" dirty="0" smtClean="0"/>
              <a:t>Santo sparse le monete che </a:t>
            </a:r>
            <a:r>
              <a:rPr lang="it-IT" dirty="0" smtClean="0"/>
              <a:t>iniziarono </a:t>
            </a:r>
            <a:r>
              <a:rPr lang="it-IT" dirty="0" smtClean="0"/>
              <a:t>a rotolare e si tramutarono in </a:t>
            </a:r>
            <a:r>
              <a:rPr lang="it-IT" dirty="0" smtClean="0"/>
              <a:t>pietre nere</a:t>
            </a:r>
            <a:r>
              <a:rPr lang="it-IT" dirty="0" smtClean="0"/>
              <a:t>, il mare inizio a muoversi e uscì dalle sue acque un isola a forma  di cono dove usciva fumo e fuoco era lo Stromboli</a:t>
            </a:r>
            <a:endParaRPr lang="it-IT" dirty="0"/>
          </a:p>
        </p:txBody>
      </p:sp>
      <p:pic>
        <p:nvPicPr>
          <p:cNvPr id="5" name="Segnaposto contenuto 4" descr="&lt;strong&gt;Stromboli&lt;/strong&gt;, quello che sappiamo del &lt;strong&gt;vulcano&lt;/strong&gt; tornato a ..."/>
          <p:cNvPicPr>
            <a:picLocks noGrp="1" noChangeAspect="1"/>
          </p:cNvPicPr>
          <p:nvPr>
            <p:ph sz="half" idx="2"/>
          </p:nvPr>
        </p:nvPicPr>
        <p:blipFill>
          <a:blip r:embed="rId2">
            <a:extLst>
              <a:ext uri="{28A0092B-C50C-407E-A947-70E740481C1C}">
                <a14:useLocalDpi xmlns="" xmlns:a14="http://schemas.microsoft.com/office/drawing/2010/main" val="0"/>
              </a:ext>
            </a:extLst>
          </a:blip>
          <a:stretch>
            <a:fillRect/>
          </a:stretch>
        </p:blipFill>
        <p:spPr>
          <a:xfrm>
            <a:off x="5594350" y="2580640"/>
            <a:ext cx="4700588" cy="3190240"/>
          </a:xfrm>
        </p:spPr>
      </p:pic>
    </p:spTree>
    <p:extLst>
      <p:ext uri="{BB962C8B-B14F-4D97-AF65-F5344CB8AC3E}">
        <p14:creationId xmlns="" xmlns:p14="http://schemas.microsoft.com/office/powerpoint/2010/main" val="211488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Lo stretto di Messina</a:t>
            </a:r>
            <a:endParaRPr lang="it-IT" dirty="0"/>
          </a:p>
        </p:txBody>
      </p:sp>
      <p:sp>
        <p:nvSpPr>
          <p:cNvPr id="3" name="Segnaposto contenuto 2"/>
          <p:cNvSpPr>
            <a:spLocks noGrp="1"/>
          </p:cNvSpPr>
          <p:nvPr>
            <p:ph sz="half" idx="1"/>
          </p:nvPr>
        </p:nvSpPr>
        <p:spPr/>
        <p:txBody>
          <a:bodyPr>
            <a:normAutofit lnSpcReduction="10000"/>
          </a:bodyPr>
          <a:lstStyle/>
          <a:p>
            <a:pPr marL="0" indent="0">
              <a:buNone/>
            </a:pPr>
            <a:r>
              <a:rPr lang="it-IT" dirty="0" smtClean="0"/>
              <a:t>Molte sono le curiosità sullo stretto di Messina soprattutto dal versante calabrese solamente in particolari condizioni meteo ,un miraggio viene detto di «Fata Morgana», si scatena avendo un mix di fattori che </a:t>
            </a:r>
            <a:r>
              <a:rPr lang="it-IT" dirty="0" smtClean="0"/>
              <a:t>a</a:t>
            </a:r>
            <a:r>
              <a:rPr lang="it-IT" dirty="0" smtClean="0"/>
              <a:t>ll’occhio </a:t>
            </a:r>
            <a:r>
              <a:rPr lang="it-IT" dirty="0" smtClean="0"/>
              <a:t>fa risultare le sagome gli edifici che si affacciano sulla sponda Siciliana. </a:t>
            </a:r>
            <a:endParaRPr lang="it-IT" dirty="0"/>
          </a:p>
        </p:txBody>
      </p:sp>
      <p:pic>
        <p:nvPicPr>
          <p:cNvPr id="5" name="Segnaposto contenuto 4" descr="&lt;strong&gt;Stretto&lt;/strong&gt; &lt;strong&gt;di Messina&lt;/strong&gt; - Wikipedia"/>
          <p:cNvPicPr>
            <a:picLocks noGrp="1" noChangeAspect="1"/>
          </p:cNvPicPr>
          <p:nvPr>
            <p:ph sz="half" idx="2"/>
          </p:nvPr>
        </p:nvPicPr>
        <p:blipFill>
          <a:blip r:embed="rId2">
            <a:extLst>
              <a:ext uri="{28A0092B-C50C-407E-A947-70E740481C1C}">
                <a14:useLocalDpi xmlns="" xmlns:a14="http://schemas.microsoft.com/office/drawing/2010/main" val="0"/>
              </a:ext>
            </a:extLst>
          </a:blip>
          <a:stretch>
            <a:fillRect/>
          </a:stretch>
        </p:blipFill>
        <p:spPr>
          <a:xfrm>
            <a:off x="5594350" y="2590913"/>
            <a:ext cx="4700588" cy="3090636"/>
          </a:xfrm>
        </p:spPr>
      </p:pic>
    </p:spTree>
    <p:extLst>
      <p:ext uri="{BB962C8B-B14F-4D97-AF65-F5344CB8AC3E}">
        <p14:creationId xmlns="" xmlns:p14="http://schemas.microsoft.com/office/powerpoint/2010/main" val="3955021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Consigli</a:t>
            </a:r>
            <a:endParaRPr lang="it-IT" dirty="0"/>
          </a:p>
        </p:txBody>
      </p:sp>
      <p:sp>
        <p:nvSpPr>
          <p:cNvPr id="3" name="Segnaposto contenuto 2"/>
          <p:cNvSpPr>
            <a:spLocks noGrp="1"/>
          </p:cNvSpPr>
          <p:nvPr>
            <p:ph idx="1"/>
          </p:nvPr>
        </p:nvSpPr>
        <p:spPr/>
        <p:txBody>
          <a:bodyPr/>
          <a:lstStyle/>
          <a:p>
            <a:r>
              <a:rPr lang="it-IT" dirty="0" smtClean="0"/>
              <a:t>Per chi vuole passare dei giorni veramente tra la natura, la cucina e poter visitare posti strabilianti la Calabria è il posto che fa per voi.</a:t>
            </a:r>
          </a:p>
          <a:p>
            <a:r>
              <a:rPr lang="it-IT" dirty="0" smtClean="0"/>
              <a:t>Perché andare in Calabria? Vi sentirete a casa sarete subito di famiglia, potrete fare una bella gita vi consiglio la Foresta dei Giganti dove scoprirete una riserva con dei Pini Giganti della Silla, ma se questo non vi interessa la cucina vi conquisterà con le sue </a:t>
            </a:r>
            <a:r>
              <a:rPr lang="it-IT" dirty="0" err="1" smtClean="0"/>
              <a:t>piccantezze</a:t>
            </a:r>
            <a:r>
              <a:rPr lang="it-IT" dirty="0" smtClean="0"/>
              <a:t> conosciute in tutto il mondo la Calabria </a:t>
            </a:r>
            <a:r>
              <a:rPr lang="it-IT" smtClean="0"/>
              <a:t>è unica.</a:t>
            </a:r>
            <a:endParaRPr lang="it-IT" dirty="0"/>
          </a:p>
        </p:txBody>
      </p:sp>
    </p:spTree>
    <p:extLst>
      <p:ext uri="{BB962C8B-B14F-4D97-AF65-F5344CB8AC3E}">
        <p14:creationId xmlns="" xmlns:p14="http://schemas.microsoft.com/office/powerpoint/2010/main" val="3009030956"/>
      </p:ext>
    </p:extLst>
  </p:cSld>
  <p:clrMapOvr>
    <a:masterClrMapping/>
  </p:clrMapOvr>
</p:sld>
</file>

<file path=ppt/theme/theme1.xml><?xml version="1.0" encoding="utf-8"?>
<a:theme xmlns:a="http://schemas.openxmlformats.org/drawingml/2006/main" name="Berlino">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 xmlns:thm15="http://schemas.microsoft.com/office/thememl/2012/main" name="Berlin" id="{7B5DBA9E-B069-418E-9360-A61BDD0615A4}" vid="{C7DC10E3-4FF5-456B-A359-A0F378C1E5FB}"/>
    </a:ext>
  </a:extLst>
</a:theme>
</file>

<file path=docProps/app.xml><?xml version="1.0" encoding="utf-8"?>
<Properties xmlns="http://schemas.openxmlformats.org/officeDocument/2006/extended-properties" xmlns:vt="http://schemas.openxmlformats.org/officeDocument/2006/docPropsVTypes">
  <Template>TM04033917[[fn=Berlino]]</Template>
  <TotalTime>120</TotalTime>
  <Words>549</Words>
  <Application>Microsoft Office PowerPoint</Application>
  <PresentationFormat>Personalizzato</PresentationFormat>
  <Paragraphs>35</Paragraphs>
  <Slides>9</Slides>
  <Notes>0</Notes>
  <HiddenSlides>0</HiddenSlides>
  <MMClips>0</MMClips>
  <ScaleCrop>false</ScaleCrop>
  <HeadingPairs>
    <vt:vector size="4" baseType="variant">
      <vt:variant>
        <vt:lpstr>Tema</vt:lpstr>
      </vt:variant>
      <vt:variant>
        <vt:i4>1</vt:i4>
      </vt:variant>
      <vt:variant>
        <vt:lpstr>Titoli diapositive</vt:lpstr>
      </vt:variant>
      <vt:variant>
        <vt:i4>9</vt:i4>
      </vt:variant>
    </vt:vector>
  </HeadingPairs>
  <TitlesOfParts>
    <vt:vector size="10" baseType="lpstr">
      <vt:lpstr>Berlino</vt:lpstr>
      <vt:lpstr>LA CALABRIA</vt:lpstr>
      <vt:lpstr>La regione</vt:lpstr>
      <vt:lpstr>L’agricoltura e l’allevamento</vt:lpstr>
      <vt:lpstr>La cultura</vt:lpstr>
      <vt:lpstr>Spiagge</vt:lpstr>
      <vt:lpstr>La cucina</vt:lpstr>
      <vt:lpstr>Curiosità sulla Calabria</vt:lpstr>
      <vt:lpstr>Lo stretto di Messina</vt:lpstr>
      <vt:lpstr>Consigli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CALABRIA</dc:title>
  <dc:creator>home</dc:creator>
  <cp:lastModifiedBy>Tania</cp:lastModifiedBy>
  <cp:revision>16</cp:revision>
  <dcterms:created xsi:type="dcterms:W3CDTF">2020-05-13T18:08:42Z</dcterms:created>
  <dcterms:modified xsi:type="dcterms:W3CDTF">2020-05-18T16:34:47Z</dcterms:modified>
</cp:coreProperties>
</file>